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0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73" r:id="rId18"/>
    <p:sldId id="274" r:id="rId19"/>
    <p:sldId id="282" r:id="rId20"/>
    <p:sldId id="275" r:id="rId21"/>
    <p:sldId id="276" r:id="rId22"/>
    <p:sldId id="279" r:id="rId23"/>
    <p:sldId id="280" r:id="rId24"/>
    <p:sldId id="277" r:id="rId25"/>
    <p:sldId id="283" r:id="rId26"/>
    <p:sldId id="285" r:id="rId27"/>
    <p:sldId id="286" r:id="rId28"/>
    <p:sldId id="288" r:id="rId29"/>
    <p:sldId id="284" r:id="rId30"/>
    <p:sldId id="278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1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8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086A-B5FD-94B7-8FE6-6C010BF5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D3C7C-954C-20A7-182D-6DF482543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5F51-577D-C720-A9BF-5579B8B7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E4F04-9914-FA44-749A-BE7530EB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4B5F7-A69F-D8B2-BBD4-9084B846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01D8-F3C7-4388-F0AA-1F49B1D8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BCCDB-0DDE-0D0B-0D44-76158F5ED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59020-EB9D-4694-6674-C0ED4B598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77F75-1EB2-ACDE-FD70-9FF9D698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51649-C5E5-4012-F6A0-5ED388FC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1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54E61-BE7B-8244-FBDD-29478F5E8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006F6-A22F-4B80-DBAB-DEB0488A0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4456-33C6-EE7E-2185-4877DA9A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2E88B-192F-F947-BC24-FA0B16A1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1E012-5119-0D5F-2402-2CB1E319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1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9E34-3500-BB5F-F6FE-75A684BD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6A74-CABE-90D0-3FC3-2A2E9857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AD986-A2C6-553F-3D4A-7E3EB853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783-03C1-7578-840D-8E8A281F4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8802B-9F6A-9CC5-C0EA-6704ADCC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5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6769-E32E-AA2C-FDAE-147FAD83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7948-AF77-C152-BF45-497B2E375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57018-8647-103B-7CC1-9E1E4298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9A411-ADC8-1AA3-8EBE-6B760879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CB8C-16B7-FE5E-A468-7B351D22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5550-9D63-24FE-1062-048FC9CE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5D1C0-DEDD-BC44-60BE-B4242D6E2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928CF-892A-8F60-3F16-7F37D52C3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9C0B3-8D36-6042-A1C2-C1AAE0FB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5CD3E-496C-046A-EC42-3AD0B27E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8C9E2-45FC-0FAE-ABE8-6E2BB2EF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3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3288-A3FF-A7BC-9938-3FE7160A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AA504-F98E-0DD5-73BB-3ECD34064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6BB5F-883A-4ED6-1C97-A3172F3D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EA56C-C030-A703-C0B5-B7D550A11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CD527-DDC4-9EEB-B695-464917705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C6408-FA5C-22CA-6710-8496201F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41B7C-CC32-B782-5325-602D415F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4EA55-77F7-E3E2-17BD-1B325AEB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1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CB96-B4CC-104F-5D43-CE294B85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5894F-D035-131D-29B6-22A55705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76E4D-B6E7-D737-EA12-17664525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99997-EBE8-7F9A-2044-B7C5EBAD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3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ADD201-9A0D-599E-5078-458CAB10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ABE34-B1DF-D2D5-6838-F5F12057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7E2F4-481B-E7F6-BD9C-31D53BA1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87EE-4E88-A1C1-62C3-13C295E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EE5C-8CF9-C37C-3FBF-04DD97A9A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9B62D-FC1E-0C9F-778E-7A71561D9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82533-9723-8AAE-BA3F-D5557FE0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A2DBF-4455-B70C-2F37-2C693998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9F0FB-DE9C-39DC-A967-0254A2E4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6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7AF2-3446-14C4-1360-02D2129D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E6E65-BBB8-52C8-6750-14549BD37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E4DC-760E-70B1-4EBD-667B62852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15A3A-7BB7-1662-EC34-7EF4A09C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BF2D0-D985-A018-1C90-16840DF4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AD4B4-4EE2-74BF-636F-10933F71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BE52F-EECC-1778-F708-08232117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B4349-F286-18DE-4071-4E875EF41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A54FC-1D00-933F-C351-D4D5A8DBE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993D6-68CE-4E03-90B6-03B835D897D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396FA-90AB-8C27-D086-6A3EDB4E8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CB69-1F7A-76F9-5A91-7843E970C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0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sv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12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sv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tasks/manage-environments.html" TargetMode="External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jknightusgs/python-for-hydrology_m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FLOW-USGS/modflow6-examples" TargetMode="External"/><Relationship Id="rId2" Type="http://schemas.openxmlformats.org/officeDocument/2006/relationships/hyperlink" Target="https://github.com/MODFLOW-USGS/modflow6/releas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opy.readthedocs.io/en/latest/examples.html" TargetMode="External"/><Relationship Id="rId4" Type="http://schemas.openxmlformats.org/officeDocument/2006/relationships/hyperlink" Target="https://github.com/modflowpy/flop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usgs.gov/tm/07/c26/tm7c26.pdf" TargetMode="External"/><Relationship Id="rId2" Type="http://schemas.openxmlformats.org/officeDocument/2006/relationships/hyperlink" Target="https://github.com/usgs/pestpp/releases/tag/5.2.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nfienen/GW1876" TargetMode="External"/><Relationship Id="rId5" Type="http://schemas.openxmlformats.org/officeDocument/2006/relationships/hyperlink" Target="https://github.com/pypest/pyemu" TargetMode="External"/><Relationship Id="rId4" Type="http://schemas.openxmlformats.org/officeDocument/2006/relationships/hyperlink" Target="https://github.com/usgs/pestpp/tree/master/benchmarks/mf6_freyber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22FD-C845-2457-471D-7BE9B1822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Scripted Model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14CE9-4364-C8F2-0CAD-ABF989E04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Jake Knight</a:t>
            </a:r>
          </a:p>
          <a:p>
            <a:r>
              <a:rPr lang="en-US" dirty="0"/>
              <a:t>Hydrologist</a:t>
            </a:r>
          </a:p>
          <a:p>
            <a:r>
              <a:rPr lang="en-US" dirty="0"/>
              <a:t>USGS Arizona Water Science Center</a:t>
            </a:r>
          </a:p>
        </p:txBody>
      </p:sp>
    </p:spTree>
    <p:extLst>
      <p:ext uri="{BB962C8B-B14F-4D97-AF65-F5344CB8AC3E}">
        <p14:creationId xmlns:p14="http://schemas.microsoft.com/office/powerpoint/2010/main" val="404808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NAM file specifies the packages to be used and points to the (other) text files containing the input for those packages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2653"/>
            <a:ext cx="4934639" cy="28293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9DFA804-345C-1B7A-63C2-7E5EE6920780}"/>
              </a:ext>
            </a:extLst>
          </p:cNvPr>
          <p:cNvSpPr/>
          <p:nvPr/>
        </p:nvSpPr>
        <p:spPr>
          <a:xfrm>
            <a:off x="6463004" y="4460033"/>
            <a:ext cx="227666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7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Each package is defined by options and properties in its own specific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453427"/>
            <a:ext cx="4934639" cy="25877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5C4754-9F57-2504-11E3-84CC6FAB7E63}"/>
              </a:ext>
            </a:extLst>
          </p:cNvPr>
          <p:cNvSpPr/>
          <p:nvPr/>
        </p:nvSpPr>
        <p:spPr>
          <a:xfrm>
            <a:off x="7308980" y="3747312"/>
            <a:ext cx="227666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The properties for a given package can be defined as values within the package file, or in separate external files that are pointed to by the package 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453427"/>
            <a:ext cx="4934639" cy="25877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5C4754-9F57-2504-11E3-84CC6FAB7E63}"/>
              </a:ext>
            </a:extLst>
          </p:cNvPr>
          <p:cNvSpPr/>
          <p:nvPr/>
        </p:nvSpPr>
        <p:spPr>
          <a:xfrm>
            <a:off x="7308980" y="3747312"/>
            <a:ext cx="227666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Properties are defined as arrays or lists. In this case our model has a recharge rate defined for each model cell in the first stress period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885842"/>
            <a:ext cx="4934639" cy="17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9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941687"/>
          </a:xfrm>
        </p:spPr>
        <p:txBody>
          <a:bodyPr>
            <a:normAutofit/>
          </a:bodyPr>
          <a:lstStyle/>
          <a:p>
            <a:r>
              <a:rPr lang="en-US" dirty="0"/>
              <a:t>There are lots of ways to create model input!</a:t>
            </a:r>
          </a:p>
          <a:p>
            <a:r>
              <a:rPr lang="en-US" dirty="0"/>
              <a:t>GUIs, spreadsheet, straight up windows95 notepad</a:t>
            </a:r>
          </a:p>
          <a:p>
            <a:r>
              <a:rPr lang="en-US" dirty="0"/>
              <a:t>MODLOW doesn’t care how you create the text file, it just needs the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ECB41-72DB-91F9-C1CA-A072225A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16" y="2357288"/>
            <a:ext cx="1162212" cy="733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DA891-8A1E-4155-52A2-8925807D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783" y="2355627"/>
            <a:ext cx="1219242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AA60E1-ECA6-21C1-F704-F728CFA63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402" y="1473126"/>
            <a:ext cx="3363913" cy="2153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5EA20-4F69-0802-6930-23267A16D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816" y="3338858"/>
            <a:ext cx="3871944" cy="2153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96A842-061E-FF1C-238C-F06F7838A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897" y="4030932"/>
            <a:ext cx="4069036" cy="21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17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FloPY</a:t>
            </a:r>
            <a:r>
              <a:rPr lang="en-US" dirty="0"/>
              <a:t>, we create python “objects” to represent our model and packages, and use </a:t>
            </a:r>
            <a:r>
              <a:rPr lang="en-US" dirty="0">
                <a:solidFill>
                  <a:srgbClr val="FF0000"/>
                </a:solidFill>
              </a:rPr>
              <a:t>“pythonic representations of data” </a:t>
            </a:r>
            <a:r>
              <a:rPr lang="en-US" dirty="0"/>
              <a:t>to populate the package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F60AF-8714-CE23-30B3-611888866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77664"/>
            <a:ext cx="4934639" cy="1722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30EAD-BAE3-D9D3-555D-56284C207664}"/>
              </a:ext>
            </a:extLst>
          </p:cNvPr>
          <p:cNvSpPr txBox="1"/>
          <p:nvPr/>
        </p:nvSpPr>
        <p:spPr>
          <a:xfrm>
            <a:off x="8117634" y="3825553"/>
            <a:ext cx="702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A5258-E03B-3485-A996-8A5B10F5B4E9}"/>
              </a:ext>
            </a:extLst>
          </p:cNvPr>
          <p:cNvSpPr txBox="1"/>
          <p:nvPr/>
        </p:nvSpPr>
        <p:spPr>
          <a:xfrm>
            <a:off x="6096000" y="5025882"/>
            <a:ext cx="555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np.ones</a:t>
            </a:r>
            <a:r>
              <a:rPr lang="en-US" sz="3600" dirty="0">
                <a:solidFill>
                  <a:srgbClr val="FF0000"/>
                </a:solidFill>
              </a:rPr>
              <a:t>((21,9)) * 0.002208</a:t>
            </a:r>
          </a:p>
        </p:txBody>
      </p:sp>
    </p:spTree>
    <p:extLst>
      <p:ext uri="{BB962C8B-B14F-4D97-AF65-F5344CB8AC3E}">
        <p14:creationId xmlns:p14="http://schemas.microsoft.com/office/powerpoint/2010/main" val="3662021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FloPY</a:t>
            </a:r>
            <a:r>
              <a:rPr lang="en-US" dirty="0"/>
              <a:t>, we create python </a:t>
            </a:r>
            <a:r>
              <a:rPr lang="en-US" dirty="0">
                <a:solidFill>
                  <a:srgbClr val="0070C0"/>
                </a:solidFill>
              </a:rPr>
              <a:t>“ob</a:t>
            </a:r>
            <a:r>
              <a:rPr lang="en-US" dirty="0">
                <a:solidFill>
                  <a:srgbClr val="FF00FF"/>
                </a:solidFill>
              </a:rPr>
              <a:t>je</a:t>
            </a:r>
            <a:r>
              <a:rPr lang="en-US" dirty="0">
                <a:solidFill>
                  <a:srgbClr val="00FFFF"/>
                </a:solidFill>
              </a:rPr>
              <a:t>cts</a:t>
            </a:r>
            <a:r>
              <a:rPr lang="en-US" dirty="0">
                <a:solidFill>
                  <a:srgbClr val="0070C0"/>
                </a:solidFill>
              </a:rPr>
              <a:t>” </a:t>
            </a:r>
            <a:r>
              <a:rPr lang="en-US" dirty="0"/>
              <a:t>to represent our model and packages, and use “pythonic representations of data” to </a:t>
            </a:r>
            <a:r>
              <a:rPr lang="en-US" dirty="0">
                <a:solidFill>
                  <a:srgbClr val="FF0000"/>
                </a:solidFill>
              </a:rPr>
              <a:t>populate the package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6636D-CB23-C9E8-B246-844BD299D1C6}"/>
              </a:ext>
            </a:extLst>
          </p:cNvPr>
          <p:cNvSpPr txBox="1"/>
          <p:nvPr/>
        </p:nvSpPr>
        <p:spPr>
          <a:xfrm>
            <a:off x="6096000" y="2619689"/>
            <a:ext cx="5984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tpl_dir</a:t>
            </a:r>
            <a:r>
              <a:rPr lang="en-US" dirty="0"/>
              <a:t> = </a:t>
            </a:r>
            <a:r>
              <a:rPr lang="en-US" dirty="0" err="1"/>
              <a:t>os.path.join</a:t>
            </a:r>
            <a:r>
              <a:rPr lang="en-US" dirty="0"/>
              <a:t>("data", "</a:t>
            </a:r>
            <a:r>
              <a:rPr lang="en-US" dirty="0" err="1"/>
              <a:t>mumodel_tpl</a:t>
            </a:r>
            <a:r>
              <a:rPr lang="en-US" dirty="0"/>
              <a:t>")</a:t>
            </a:r>
          </a:p>
          <a:p>
            <a:r>
              <a:rPr lang="en-US" dirty="0"/>
              <a:t>name = "</a:t>
            </a:r>
            <a:r>
              <a:rPr lang="en-US" dirty="0" err="1"/>
              <a:t>mumodel</a:t>
            </a:r>
            <a:r>
              <a:rPr lang="en-US" dirty="0"/>
              <a:t>“</a:t>
            </a:r>
          </a:p>
          <a:p>
            <a:r>
              <a:rPr lang="en-US" dirty="0" err="1"/>
              <a:t>exe_name</a:t>
            </a:r>
            <a:r>
              <a:rPr lang="en-US" dirty="0"/>
              <a:t> = "mf6“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sim</a:t>
            </a:r>
            <a:r>
              <a:rPr lang="en-US" dirty="0"/>
              <a:t> = flopy.mf6.MFSimulation.load(</a:t>
            </a:r>
            <a:r>
              <a:rPr lang="en-US" dirty="0" err="1"/>
              <a:t>sim_ws</a:t>
            </a:r>
            <a:r>
              <a:rPr lang="en-US" dirty="0"/>
              <a:t>=</a:t>
            </a:r>
            <a:r>
              <a:rPr lang="en-US" dirty="0" err="1"/>
              <a:t>tpl_dir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FF"/>
                </a:solidFill>
              </a:rPr>
              <a:t>m</a:t>
            </a:r>
            <a:r>
              <a:rPr lang="en-US" dirty="0"/>
              <a:t> = </a:t>
            </a:r>
            <a:r>
              <a:rPr lang="en-US" dirty="0" err="1">
                <a:solidFill>
                  <a:srgbClr val="0070C0"/>
                </a:solidFill>
              </a:rPr>
              <a:t>sim</a:t>
            </a:r>
            <a:r>
              <a:rPr lang="en-US" dirty="0" err="1"/>
              <a:t>.get_model</a:t>
            </a:r>
            <a:r>
              <a:rPr lang="en-US" dirty="0"/>
              <a:t>(name)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FFFF"/>
                </a:solidFill>
              </a:rPr>
              <a:t>rch</a:t>
            </a:r>
            <a:r>
              <a:rPr lang="en-US" dirty="0"/>
              <a:t> = </a:t>
            </a:r>
            <a:r>
              <a:rPr lang="en-US" dirty="0" err="1">
                <a:solidFill>
                  <a:srgbClr val="FF00FF"/>
                </a:solidFill>
              </a:rPr>
              <a:t>m</a:t>
            </a:r>
            <a:r>
              <a:rPr lang="en-US" dirty="0" err="1"/>
              <a:t>.rch</a:t>
            </a:r>
            <a:endParaRPr lang="en-US" dirty="0"/>
          </a:p>
          <a:p>
            <a:r>
              <a:rPr lang="en-US" dirty="0" err="1">
                <a:solidFill>
                  <a:srgbClr val="00FFFF"/>
                </a:solidFill>
              </a:rPr>
              <a:t>rch</a:t>
            </a:r>
            <a:r>
              <a:rPr lang="en-US" dirty="0" err="1"/>
              <a:t>.recharge.set_data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{0: 0.002208}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6547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CONS:</a:t>
            </a:r>
          </a:p>
          <a:p>
            <a:pPr lvl="1"/>
            <a:r>
              <a:rPr lang="en-US" dirty="0"/>
              <a:t>Difficult (at first!)</a:t>
            </a:r>
          </a:p>
          <a:p>
            <a:pPr lvl="1"/>
            <a:r>
              <a:rPr lang="en-US" dirty="0"/>
              <a:t>Opaque (when creating)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 (eventually!)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Reproducible</a:t>
            </a:r>
          </a:p>
          <a:p>
            <a:pPr lvl="1"/>
            <a:r>
              <a:rPr lang="en-US" dirty="0"/>
              <a:t>Automatable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Transparent (when reviewing)</a:t>
            </a:r>
          </a:p>
        </p:txBody>
      </p:sp>
    </p:spTree>
    <p:extLst>
      <p:ext uri="{BB962C8B-B14F-4D97-AF65-F5344CB8AC3E}">
        <p14:creationId xmlns:p14="http://schemas.microsoft.com/office/powerpoint/2010/main" val="3289292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development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2653"/>
            <a:ext cx="6098931" cy="3844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4535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PEST</a:t>
            </a:r>
            <a:r>
              <a:rPr lang="en-US" baseline="30000" dirty="0"/>
              <a:t>++</a:t>
            </a:r>
            <a:r>
              <a:rPr lang="en-US" dirty="0"/>
              <a:t> + Python = </a:t>
            </a:r>
            <a:r>
              <a:rPr lang="en-US" dirty="0" err="1"/>
              <a:t>PyEmu</a:t>
            </a:r>
            <a:endParaRPr lang="en-US" dirty="0"/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FF2601FA-D1F6-0CEF-CA55-AB7A8EC54934}"/>
              </a:ext>
            </a:extLst>
          </p:cNvPr>
          <p:cNvSpPr/>
          <p:nvPr/>
        </p:nvSpPr>
        <p:spPr>
          <a:xfrm>
            <a:off x="4005943" y="3429000"/>
            <a:ext cx="777551" cy="777551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02FD0-5F22-C498-686B-12612ACE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05" y="3014402"/>
            <a:ext cx="2201089" cy="1486678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EF5C2E3C-0E1E-C600-1B94-7095F7EE1F02}"/>
              </a:ext>
            </a:extLst>
          </p:cNvPr>
          <p:cNvSpPr/>
          <p:nvPr/>
        </p:nvSpPr>
        <p:spPr>
          <a:xfrm>
            <a:off x="7486205" y="3438330"/>
            <a:ext cx="758889" cy="75888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Visualization of an ensemble of solutions for PEST++ | U.S. Geological Survey">
            <a:extLst>
              <a:ext uri="{FF2B5EF4-FFF2-40B4-BE49-F238E27FC236}">
                <a16:creationId xmlns:a16="http://schemas.microsoft.com/office/drawing/2014/main" id="{543932A1-3B1A-6A8E-1636-880607C9F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9" y="2852947"/>
            <a:ext cx="3707025" cy="18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binar: Applied decision support groundwater modelling with python - Groundwater Modelling ...">
            <a:extLst>
              <a:ext uri="{FF2B5EF4-FFF2-40B4-BE49-F238E27FC236}">
                <a16:creationId xmlns:a16="http://schemas.microsoft.com/office/drawing/2014/main" id="{51C2D0A5-EC48-60FE-34BE-3DE37A80D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1" r="33929"/>
          <a:stretch/>
        </p:blipFill>
        <p:spPr bwMode="auto">
          <a:xfrm>
            <a:off x="8348128" y="2614781"/>
            <a:ext cx="3653654" cy="217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43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0B0C-CDCF-5BE4-9DC2-7F6B903C5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079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76239-0187-0271-EB3B-2D7275DA8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5"/>
            <a:ext cx="10515600" cy="7277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Who am I?</a:t>
            </a:r>
          </a:p>
          <a:p>
            <a:r>
              <a:rPr lang="en-US" dirty="0"/>
              <a:t>Who are you?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16C43B-0F11-E6B9-A1F8-A665AE4032B4}"/>
              </a:ext>
            </a:extLst>
          </p:cNvPr>
          <p:cNvSpPr txBox="1">
            <a:spLocks/>
          </p:cNvSpPr>
          <p:nvPr/>
        </p:nvSpPr>
        <p:spPr>
          <a:xfrm>
            <a:off x="838200" y="29497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B03BFA-3E5F-DAA5-7DAB-228958ED6143}"/>
              </a:ext>
            </a:extLst>
          </p:cNvPr>
          <p:cNvSpPr txBox="1">
            <a:spLocks/>
          </p:cNvSpPr>
          <p:nvPr/>
        </p:nvSpPr>
        <p:spPr>
          <a:xfrm>
            <a:off x="838200" y="4067499"/>
            <a:ext cx="10515600" cy="1897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– 3 short presentations on how/why to use Python code for model development</a:t>
            </a:r>
          </a:p>
          <a:p>
            <a:r>
              <a:rPr lang="en-US" dirty="0"/>
              <a:t>Live demonstrations between each presentation</a:t>
            </a:r>
          </a:p>
          <a:p>
            <a:r>
              <a:rPr lang="en-US" dirty="0"/>
              <a:t>Instructions for downloading the software and code presented today</a:t>
            </a:r>
          </a:p>
          <a:p>
            <a:r>
              <a:rPr lang="en-US" dirty="0"/>
              <a:t>Tips for getting started, links to helpful resources</a:t>
            </a:r>
          </a:p>
          <a:p>
            <a:r>
              <a:rPr lang="en-US" dirty="0"/>
              <a:t>Anything else you want to discuss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89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</a:t>
            </a:r>
            <a:r>
              <a:rPr lang="en-US" baseline="30000" dirty="0"/>
              <a:t>++</a:t>
            </a:r>
            <a:r>
              <a:rPr lang="en-US" dirty="0"/>
              <a:t> + Python = </a:t>
            </a:r>
            <a:r>
              <a:rPr lang="en-US" dirty="0" err="1"/>
              <a:t>PyEmu</a:t>
            </a:r>
            <a:br>
              <a:rPr lang="en-US" dirty="0"/>
            </a:br>
            <a:r>
              <a:rPr lang="en-US" sz="2800" b="1" dirty="0"/>
              <a:t>model deployment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PEST++ is a remake of PEST, written in C++ instead of (</a:t>
            </a:r>
            <a:r>
              <a:rPr lang="en-US" dirty="0" err="1"/>
              <a:t>fortran</a:t>
            </a:r>
            <a:r>
              <a:rPr lang="en-US" dirty="0"/>
              <a:t>?)</a:t>
            </a:r>
          </a:p>
          <a:p>
            <a:r>
              <a:rPr lang="en-US" dirty="0"/>
              <a:t>Free, Open Source, Incredibly Powerful</a:t>
            </a:r>
          </a:p>
          <a:p>
            <a:r>
              <a:rPr lang="en-US" dirty="0"/>
              <a:t> Requires a collection of input files that specify model inputs you want to adjust, and model outputs you want to track</a:t>
            </a:r>
          </a:p>
        </p:txBody>
      </p:sp>
    </p:spTree>
    <p:extLst>
      <p:ext uri="{BB962C8B-B14F-4D97-AF65-F5344CB8AC3E}">
        <p14:creationId xmlns:p14="http://schemas.microsoft.com/office/powerpoint/2010/main" val="1465081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</a:t>
            </a:r>
            <a:r>
              <a:rPr lang="en-US" baseline="30000" dirty="0"/>
              <a:t>++</a:t>
            </a:r>
            <a:r>
              <a:rPr lang="en-US" dirty="0"/>
              <a:t> + Python = </a:t>
            </a:r>
            <a:r>
              <a:rPr lang="en-US" dirty="0" err="1"/>
              <a:t>PyEmu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deployment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 fontScale="92500"/>
          </a:bodyPr>
          <a:lstStyle/>
          <a:p>
            <a:r>
              <a:rPr lang="en-US" dirty="0"/>
              <a:t>In </a:t>
            </a:r>
            <a:r>
              <a:rPr lang="en-US" dirty="0" err="1"/>
              <a:t>PyEmu</a:t>
            </a:r>
            <a:r>
              <a:rPr lang="en-US" dirty="0"/>
              <a:t> we build a pest++ deployment for our model, using python “objects” to populate our pars, </a:t>
            </a:r>
            <a:r>
              <a:rPr lang="en-US" dirty="0" err="1"/>
              <a:t>obs</a:t>
            </a:r>
            <a:r>
              <a:rPr lang="en-US" dirty="0"/>
              <a:t>, and (many, many) settings.</a:t>
            </a:r>
          </a:p>
          <a:p>
            <a:r>
              <a:rPr lang="en-US" dirty="0"/>
              <a:t>Way too much to get into today</a:t>
            </a:r>
          </a:p>
          <a:p>
            <a:r>
              <a:rPr lang="en-US" dirty="0"/>
              <a:t>Quick demo of a simple model</a:t>
            </a:r>
          </a:p>
          <a:p>
            <a:r>
              <a:rPr lang="en-US" dirty="0"/>
              <a:t>Links to resources, examples</a:t>
            </a:r>
          </a:p>
        </p:txBody>
      </p:sp>
    </p:spTree>
    <p:extLst>
      <p:ext uri="{BB962C8B-B14F-4D97-AF65-F5344CB8AC3E}">
        <p14:creationId xmlns:p14="http://schemas.microsoft.com/office/powerpoint/2010/main" val="1704110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1CC913-45B0-BF2A-49D3-A7D17EB8D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49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1A4E3C9-4C3E-73D9-0345-6DE7CAB6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2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PEST++ </a:t>
            </a:r>
            <a:r>
              <a:rPr lang="en-US" sz="2400" dirty="0"/>
              <a:t>(plus)</a:t>
            </a:r>
            <a:r>
              <a:rPr lang="en-US" dirty="0"/>
              <a:t> Python = </a:t>
            </a:r>
            <a:r>
              <a:rPr lang="en-US" dirty="0" err="1"/>
              <a:t>PyEmu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 deployment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BE7715-CEB7-BBB6-F793-75DE2BA6D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2653"/>
            <a:ext cx="6098931" cy="3844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27174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3:</a:t>
            </a:r>
            <a:br>
              <a:rPr lang="en-US" dirty="0"/>
            </a:br>
            <a:r>
              <a:rPr lang="en-US" dirty="0"/>
              <a:t>Git + Python = my model development workflow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FF2601FA-D1F6-0CEF-CA55-AB7A8EC54934}"/>
              </a:ext>
            </a:extLst>
          </p:cNvPr>
          <p:cNvSpPr/>
          <p:nvPr/>
        </p:nvSpPr>
        <p:spPr>
          <a:xfrm>
            <a:off x="3748994" y="3226413"/>
            <a:ext cx="777551" cy="777551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02FD0-5F22-C498-686B-12612ACE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01" y="2863089"/>
            <a:ext cx="2201089" cy="1486678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EF5C2E3C-0E1E-C600-1B94-7095F7EE1F02}"/>
              </a:ext>
            </a:extLst>
          </p:cNvPr>
          <p:cNvSpPr/>
          <p:nvPr/>
        </p:nvSpPr>
        <p:spPr>
          <a:xfrm>
            <a:off x="6885130" y="3226413"/>
            <a:ext cx="758889" cy="75888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4" name="Picture 2" descr="git - How is repository different from workspace? - Stack Overflow">
            <a:extLst>
              <a:ext uri="{FF2B5EF4-FFF2-40B4-BE49-F238E27FC236}">
                <a16:creationId xmlns:a16="http://schemas.microsoft.com/office/drawing/2014/main" id="{8C3901ED-8B45-AE70-71E0-B693A53CD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" y="2858892"/>
            <a:ext cx="3583624" cy="156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57611E4-D6BA-66F7-07F7-C9730E33558D}"/>
              </a:ext>
            </a:extLst>
          </p:cNvPr>
          <p:cNvGrpSpPr/>
          <p:nvPr/>
        </p:nvGrpSpPr>
        <p:grpSpPr>
          <a:xfrm>
            <a:off x="7508373" y="2502482"/>
            <a:ext cx="4498457" cy="2071326"/>
            <a:chOff x="4635654" y="2546024"/>
            <a:chExt cx="4498457" cy="2071326"/>
          </a:xfrm>
        </p:grpSpPr>
        <p:pic>
          <p:nvPicPr>
            <p:cNvPr id="4" name="Graphic 3" descr="Factory outline">
              <a:extLst>
                <a:ext uri="{FF2B5EF4-FFF2-40B4-BE49-F238E27FC236}">
                  <a16:creationId xmlns:a16="http://schemas.microsoft.com/office/drawing/2014/main" id="{A0DC52EB-642A-4D1C-5A32-CEB73A1F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35654" y="2639782"/>
              <a:ext cx="1969384" cy="1969384"/>
            </a:xfrm>
            <a:prstGeom prst="rect">
              <a:avLst/>
            </a:prstGeom>
          </p:spPr>
        </p:pic>
        <p:pic>
          <p:nvPicPr>
            <p:cNvPr id="6" name="Graphic 5" descr="Truck outline">
              <a:extLst>
                <a:ext uri="{FF2B5EF4-FFF2-40B4-BE49-F238E27FC236}">
                  <a16:creationId xmlns:a16="http://schemas.microsoft.com/office/drawing/2014/main" id="{711FBA1E-CA62-ABBB-781C-D4CA3B0F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05984" y="370295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Truck outline">
              <a:extLst>
                <a:ext uri="{FF2B5EF4-FFF2-40B4-BE49-F238E27FC236}">
                  <a16:creationId xmlns:a16="http://schemas.microsoft.com/office/drawing/2014/main" id="{9C7E7311-6C7A-72AF-7314-765C2718E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20384" y="3702950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Truck outline">
              <a:extLst>
                <a:ext uri="{FF2B5EF4-FFF2-40B4-BE49-F238E27FC236}">
                  <a16:creationId xmlns:a16="http://schemas.microsoft.com/office/drawing/2014/main" id="{542D385C-3E2A-E4D6-09CC-260766068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19711" y="3702950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7C7588-C805-B865-72B4-4B17B47D2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04" b="89980" l="3072" r="92150">
                          <a14:foregroundMark x1="3072" y1="23747" x2="3072" y2="23747"/>
                          <a14:foregroundMark x1="40700" y1="2104" x2="40700" y2="2104"/>
                          <a14:foregroundMark x1="92150" y1="55311" x2="92150" y2="55311"/>
                          <a14:foregroundMark x1="89078" y1="71543" x2="89078" y2="715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05984" y="3702950"/>
              <a:ext cx="613431" cy="5223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148DC5-8502-C446-66F3-7AA5F96CD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04" b="89980" l="3072" r="92150">
                          <a14:foregroundMark x1="3072" y1="23747" x2="3072" y2="23747"/>
                          <a14:foregroundMark x1="40700" y1="2104" x2="40700" y2="2104"/>
                          <a14:foregroundMark x1="92150" y1="55311" x2="92150" y2="55311"/>
                          <a14:foregroundMark x1="89078" y1="71543" x2="89078" y2="71543"/>
                        </a14:backgroundRemoval>
                      </a14:imgEffect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20384" y="3702950"/>
              <a:ext cx="613431" cy="5223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98318AB-BE99-960A-58FF-2161E2FA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04" b="89980" l="3072" r="92150">
                          <a14:foregroundMark x1="3072" y1="23747" x2="3072" y2="23747"/>
                          <a14:foregroundMark x1="40700" y1="2104" x2="40700" y2="2104"/>
                          <a14:foregroundMark x1="92150" y1="55311" x2="92150" y2="55311"/>
                          <a14:foregroundMark x1="89078" y1="71543" x2="89078" y2="71543"/>
                        </a14:backgroundRemoval>
                      </a14:imgEffect>
                      <a14:imgEffect>
                        <a14:artisticLineDrawing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19711" y="3702950"/>
              <a:ext cx="613431" cy="522358"/>
            </a:xfrm>
            <a:prstGeom prst="rect">
              <a:avLst/>
            </a:prstGeom>
          </p:spPr>
        </p:pic>
        <p:pic>
          <p:nvPicPr>
            <p:cNvPr id="14" name="Graphic 13" descr="Checkmark with solid fill">
              <a:extLst>
                <a:ext uri="{FF2B5EF4-FFF2-40B4-BE49-F238E27FC236}">
                  <a16:creationId xmlns:a16="http://schemas.microsoft.com/office/drawing/2014/main" id="{31E82480-11B5-8557-1A83-EE5570AC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46451" y="2546024"/>
              <a:ext cx="1173637" cy="1418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91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Supplemental Materials:</a:t>
            </a:r>
            <a:br>
              <a:rPr lang="en-US" dirty="0"/>
            </a:br>
            <a:r>
              <a:rPr lang="en-US" sz="2800" b="1" dirty="0"/>
              <a:t>How &amp; where to get started</a:t>
            </a:r>
            <a:endParaRPr lang="en-US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67ADE3-EBD0-9653-E9D6-0D0118DB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Python:</a:t>
            </a:r>
          </a:p>
          <a:p>
            <a:pPr lvl="1"/>
            <a:r>
              <a:rPr lang="en-US" dirty="0">
                <a:hlinkClick r:id="rId2"/>
              </a:rPr>
              <a:t>Free Download | Anaconda</a:t>
            </a:r>
            <a:endParaRPr lang="en-US" dirty="0"/>
          </a:p>
          <a:p>
            <a:pPr lvl="1"/>
            <a:r>
              <a:rPr lang="fr-FR" dirty="0" err="1">
                <a:hlinkClick r:id="rId3"/>
              </a:rPr>
              <a:t>Managing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environments</a:t>
            </a:r>
            <a:r>
              <a:rPr lang="fr-FR" dirty="0">
                <a:hlinkClick r:id="rId3"/>
              </a:rPr>
              <a:t> — </a:t>
            </a:r>
            <a:r>
              <a:rPr lang="fr-FR" dirty="0" err="1">
                <a:hlinkClick r:id="rId3"/>
              </a:rPr>
              <a:t>conda</a:t>
            </a:r>
            <a:r>
              <a:rPr lang="fr-FR" dirty="0">
                <a:hlinkClick r:id="rId3"/>
              </a:rPr>
              <a:t> 24.3.1.dev32 documentation</a:t>
            </a:r>
            <a:endParaRPr lang="fr-FR" dirty="0"/>
          </a:p>
          <a:p>
            <a:r>
              <a:rPr lang="fr-FR" dirty="0"/>
              <a:t>Git:</a:t>
            </a:r>
          </a:p>
          <a:p>
            <a:pPr lvl="1"/>
            <a:r>
              <a:rPr lang="en-US" dirty="0">
                <a:hlinkClick r:id="rId4"/>
              </a:rPr>
              <a:t>Git - Downloads (git-scm.com)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70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Supplemental Materials:</a:t>
            </a:r>
            <a:br>
              <a:rPr lang="en-US" dirty="0"/>
            </a:br>
            <a:r>
              <a:rPr lang="en-US" sz="2800" b="1" dirty="0"/>
              <a:t>How &amp; where to get started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13F21-50A3-E7B9-4DF2-C7E2D1EA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855" y="179064"/>
            <a:ext cx="1902635" cy="3330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8308A3-DD23-3CEB-8DD9-9AE71D4DB100}"/>
              </a:ext>
            </a:extLst>
          </p:cNvPr>
          <p:cNvSpPr txBox="1"/>
          <p:nvPr/>
        </p:nvSpPr>
        <p:spPr>
          <a:xfrm>
            <a:off x="7060164" y="1169437"/>
            <a:ext cx="2552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Edit environment variables FOR YOUR ACCOUNT (not system)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F3757-E29B-4557-6004-EFE4975DC3A0}"/>
              </a:ext>
            </a:extLst>
          </p:cNvPr>
          <p:cNvSpPr/>
          <p:nvPr/>
        </p:nvSpPr>
        <p:spPr>
          <a:xfrm>
            <a:off x="10045958" y="1169437"/>
            <a:ext cx="1828801" cy="4727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B36986-CE3D-03D0-F09E-FBC52A0E9924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9612896" y="1405813"/>
            <a:ext cx="433062" cy="25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BA29A5-1842-33F0-EBE9-C5676FD4E16B}"/>
              </a:ext>
            </a:extLst>
          </p:cNvPr>
          <p:cNvGrpSpPr/>
          <p:nvPr/>
        </p:nvGrpSpPr>
        <p:grpSpPr>
          <a:xfrm>
            <a:off x="181203" y="1580618"/>
            <a:ext cx="2915056" cy="2738819"/>
            <a:chOff x="406641" y="2059590"/>
            <a:chExt cx="2915056" cy="273881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9C48237-F3C3-7B33-937E-AF0759862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641" y="2059590"/>
              <a:ext cx="2915056" cy="2738819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F35175D-0551-5790-4DD0-4F1B1DAED987}"/>
                </a:ext>
              </a:extLst>
            </p:cNvPr>
            <p:cNvSpPr/>
            <p:nvPr/>
          </p:nvSpPr>
          <p:spPr>
            <a:xfrm>
              <a:off x="406642" y="2575250"/>
              <a:ext cx="2771988" cy="3296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372B190-7779-28C2-A761-5D9D6DFEA59A}"/>
                </a:ext>
              </a:extLst>
            </p:cNvPr>
            <p:cNvSpPr/>
            <p:nvPr/>
          </p:nvSpPr>
          <p:spPr>
            <a:xfrm>
              <a:off x="2214465" y="3090910"/>
              <a:ext cx="671804" cy="3296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D1BE05-DBB4-A07D-F024-330C76DAB673}"/>
              </a:ext>
            </a:extLst>
          </p:cNvPr>
          <p:cNvGrpSpPr/>
          <p:nvPr/>
        </p:nvGrpSpPr>
        <p:grpSpPr>
          <a:xfrm>
            <a:off x="3244890" y="2425960"/>
            <a:ext cx="3151539" cy="3000023"/>
            <a:chOff x="4370784" y="3255751"/>
            <a:chExt cx="3151539" cy="300002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463877F-0C64-04BD-D077-138ED527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0784" y="3255751"/>
              <a:ext cx="3151539" cy="3000023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CB6EE8-95B8-709A-52C3-737E7888D4D9}"/>
                </a:ext>
              </a:extLst>
            </p:cNvPr>
            <p:cNvSpPr/>
            <p:nvPr/>
          </p:nvSpPr>
          <p:spPr>
            <a:xfrm>
              <a:off x="6850519" y="3428999"/>
              <a:ext cx="671804" cy="3296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D7BB11F-DD0F-FE42-BF15-6DDD02B00C03}"/>
                </a:ext>
              </a:extLst>
            </p:cNvPr>
            <p:cNvSpPr/>
            <p:nvPr/>
          </p:nvSpPr>
          <p:spPr>
            <a:xfrm>
              <a:off x="6825637" y="3905877"/>
              <a:ext cx="671804" cy="3296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3EC8D654-D5CB-1B14-AF53-1E15E5329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802" y="3405768"/>
            <a:ext cx="2391779" cy="28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66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Supplemental Materials:</a:t>
            </a:r>
            <a:br>
              <a:rPr lang="en-US" dirty="0"/>
            </a:br>
            <a:r>
              <a:rPr lang="en-US" sz="2800" b="1" dirty="0"/>
              <a:t>How &amp; where to get started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38882-F182-6E0E-F609-406372AF4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97" y="3071167"/>
            <a:ext cx="7779075" cy="3068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613F21-50A3-E7B9-4DF2-C7E2D1EA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055" y="185285"/>
            <a:ext cx="3705742" cy="648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8308A3-DD23-3CEB-8DD9-9AE71D4DB100}"/>
              </a:ext>
            </a:extLst>
          </p:cNvPr>
          <p:cNvSpPr txBox="1"/>
          <p:nvPr/>
        </p:nvSpPr>
        <p:spPr>
          <a:xfrm>
            <a:off x="4204996" y="1942754"/>
            <a:ext cx="2645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environment variables FOR YOUR ACCOUNT (not system)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F3757-E29B-4557-6004-EFE4975DC3A0}"/>
              </a:ext>
            </a:extLst>
          </p:cNvPr>
          <p:cNvSpPr/>
          <p:nvPr/>
        </p:nvSpPr>
        <p:spPr>
          <a:xfrm>
            <a:off x="7968342" y="2270530"/>
            <a:ext cx="3638939" cy="677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B36986-CE3D-03D0-F09E-FBC52A0E9924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>
            <a:off x="6850225" y="2404419"/>
            <a:ext cx="1118117" cy="205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407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Supplemental Materials:</a:t>
            </a:r>
            <a:br>
              <a:rPr lang="en-US" dirty="0"/>
            </a:br>
            <a:r>
              <a:rPr lang="en-US" sz="2800" b="1" dirty="0"/>
              <a:t>How &amp; where to get started</a:t>
            </a:r>
            <a:endParaRPr lang="en-US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67ADE3-EBD0-9653-E9D6-0D0118DB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Today’s materials:</a:t>
            </a:r>
          </a:p>
          <a:p>
            <a:pPr lvl="1"/>
            <a:r>
              <a:rPr lang="en-US" dirty="0">
                <a:hlinkClick r:id="rId2"/>
              </a:rPr>
              <a:t>GitHub - </a:t>
            </a:r>
            <a:r>
              <a:rPr lang="en-US" dirty="0" err="1">
                <a:hlinkClick r:id="rId2"/>
              </a:rPr>
              <a:t>jknightusgs</a:t>
            </a:r>
            <a:r>
              <a:rPr lang="en-US" dirty="0">
                <a:hlinkClick r:id="rId2"/>
              </a:rPr>
              <a:t>/python-for-</a:t>
            </a:r>
            <a:r>
              <a:rPr lang="en-US" dirty="0" err="1">
                <a:hlinkClick r:id="rId2"/>
              </a:rPr>
              <a:t>hydrology_mu</a:t>
            </a:r>
            <a:r>
              <a:rPr lang="en-US" dirty="0">
                <a:hlinkClick r:id="rId2"/>
              </a:rPr>
              <a:t>: python and </a:t>
            </a:r>
            <a:r>
              <a:rPr lang="en-US" dirty="0" err="1">
                <a:hlinkClick r:id="rId2"/>
              </a:rPr>
              <a:t>flopy</a:t>
            </a:r>
            <a:r>
              <a:rPr lang="en-US" dirty="0">
                <a:hlinkClick r:id="rId2"/>
              </a:rPr>
              <a:t> tutorials for hydrologic applications and MODFLOW modeling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94D8A-3B2A-D79E-7E4A-3C6BE63F1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10" y="3278896"/>
            <a:ext cx="6881212" cy="30703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46D5BF-319B-0686-3637-D306B0E6970E}"/>
              </a:ext>
            </a:extLst>
          </p:cNvPr>
          <p:cNvSpPr txBox="1"/>
          <p:nvPr/>
        </p:nvSpPr>
        <p:spPr>
          <a:xfrm>
            <a:off x="8546840" y="3495868"/>
            <a:ext cx="2645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a static copy of the data and script used today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C65FC-EC3A-199C-D447-1119B15438F4}"/>
              </a:ext>
            </a:extLst>
          </p:cNvPr>
          <p:cNvSpPr/>
          <p:nvPr/>
        </p:nvSpPr>
        <p:spPr>
          <a:xfrm>
            <a:off x="5231363" y="5772539"/>
            <a:ext cx="1486678" cy="354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00FAF5-32C9-79BE-D6AF-1FE73E6200C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761584" y="3957533"/>
            <a:ext cx="1785256" cy="19331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39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678-C7EC-CA56-3A0D-54F3035C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me </a:t>
            </a:r>
            <a:r>
              <a:rPr lang="en-US" sz="1800" dirty="0"/>
              <a:t>(20yrs ago)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493C-A166-3FFB-742E-934E9C8B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Miami Undergrad 2001-2005</a:t>
            </a:r>
          </a:p>
          <a:p>
            <a:pPr lvl="1"/>
            <a:r>
              <a:rPr lang="en-US" strike="sngStrike" dirty="0"/>
              <a:t>Political science</a:t>
            </a:r>
          </a:p>
          <a:p>
            <a:pPr lvl="1"/>
            <a:r>
              <a:rPr lang="en-US" strike="sngStrike" dirty="0"/>
              <a:t>Pre-med</a:t>
            </a:r>
          </a:p>
          <a:p>
            <a:pPr lvl="1"/>
            <a:r>
              <a:rPr lang="en-US" dirty="0"/>
              <a:t>Electives!</a:t>
            </a:r>
          </a:p>
          <a:p>
            <a:pPr lvl="2"/>
            <a:r>
              <a:rPr lang="en-US" dirty="0"/>
              <a:t>Geology seminar, German 101, Jazz orchestra</a:t>
            </a:r>
          </a:p>
          <a:p>
            <a:pPr lvl="2"/>
            <a:r>
              <a:rPr lang="en-US" dirty="0"/>
              <a:t>Somehow led to:</a:t>
            </a:r>
          </a:p>
          <a:p>
            <a:pPr lvl="2"/>
            <a:r>
              <a:rPr lang="en-US" dirty="0"/>
              <a:t>MUDEC study abroad semester in Luxemburg</a:t>
            </a:r>
          </a:p>
          <a:p>
            <a:pPr lvl="3"/>
            <a:r>
              <a:rPr lang="en-US" dirty="0"/>
              <a:t>Europe and the Environment, taught by….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Which led to:</a:t>
            </a:r>
          </a:p>
          <a:p>
            <a:pPr lvl="4"/>
            <a:r>
              <a:rPr lang="en-US" sz="3200" dirty="0"/>
              <a:t>HYDROLOGY!</a:t>
            </a:r>
          </a:p>
          <a:p>
            <a:pPr lvl="1"/>
            <a:endParaRPr lang="en-US" dirty="0"/>
          </a:p>
        </p:txBody>
      </p:sp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40832231-B02D-65E5-1E36-D637B64B7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48" t="18014" r="24432"/>
          <a:stretch/>
        </p:blipFill>
        <p:spPr>
          <a:xfrm>
            <a:off x="7480570" y="554376"/>
            <a:ext cx="4143983" cy="56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1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789E-D961-62B9-DA49-533A59B4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/ </a:t>
            </a:r>
            <a:r>
              <a:rPr lang="en-US" dirty="0" err="1"/>
              <a:t>FloPy</a:t>
            </a:r>
            <a:r>
              <a:rPr lang="en-US" dirty="0"/>
              <a:t>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062D-08E6-BCF0-94BE-8E39BBB5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Releases · MODFLOW-USGS/modflow6 · GitHub</a:t>
            </a:r>
            <a:endParaRPr lang="en-US" dirty="0"/>
          </a:p>
          <a:p>
            <a:r>
              <a:rPr lang="en-US" dirty="0">
                <a:hlinkClick r:id="rId3"/>
              </a:rPr>
              <a:t>GitHub - MODFLOW-USGS/modflow6-examples: Collection of MODFLOW 6 example models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GitHub - </a:t>
            </a:r>
            <a:r>
              <a:rPr lang="en-US" dirty="0" err="1">
                <a:hlinkClick r:id="rId4"/>
              </a:rPr>
              <a:t>modflowpy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flopy</a:t>
            </a:r>
            <a:r>
              <a:rPr lang="en-US" dirty="0">
                <a:hlinkClick r:id="rId4"/>
              </a:rPr>
              <a:t>: A Python package to create, run, and post-process MODFLOW-based models.</a:t>
            </a:r>
            <a:endParaRPr lang="en-US" dirty="0"/>
          </a:p>
          <a:p>
            <a:r>
              <a:rPr lang="en-US" dirty="0">
                <a:hlinkClick r:id="rId5"/>
              </a:rPr>
              <a:t>Examples gallery — </a:t>
            </a:r>
            <a:r>
              <a:rPr lang="en-US" dirty="0" err="1">
                <a:hlinkClick r:id="rId5"/>
              </a:rPr>
              <a:t>FloPy</a:t>
            </a:r>
            <a:r>
              <a:rPr lang="en-US" dirty="0">
                <a:hlinkClick r:id="rId5"/>
              </a:rPr>
              <a:t> 3.7.0.dev0 documentation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2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062D-08E6-BCF0-94BE-8E39BBB5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Release 5.2.7 · </a:t>
            </a:r>
            <a:r>
              <a:rPr lang="en-US" dirty="0" err="1">
                <a:hlinkClick r:id="rId2"/>
              </a:rPr>
              <a:t>usgs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pestpp</a:t>
            </a:r>
            <a:r>
              <a:rPr lang="en-US" dirty="0">
                <a:hlinkClick r:id="rId2"/>
              </a:rPr>
              <a:t> · GitHub</a:t>
            </a:r>
            <a:endParaRPr lang="en-US" dirty="0"/>
          </a:p>
          <a:p>
            <a:r>
              <a:rPr lang="en-US" dirty="0">
                <a:hlinkClick r:id="rId3"/>
              </a:rPr>
              <a:t>Approaches to Highly Parameterized Inversion: PEST++ Version 5, a Software Suite for Parameter Estimation, Uncertainty Analysis, Management Optimization and Sensitivity Analysis (usgs.gov)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pestpp</a:t>
            </a:r>
            <a:r>
              <a:rPr lang="en-US" dirty="0">
                <a:hlinkClick r:id="rId4"/>
              </a:rPr>
              <a:t>/benchmarks/mf6_freyberg at master · </a:t>
            </a:r>
            <a:r>
              <a:rPr lang="en-US" dirty="0" err="1">
                <a:hlinkClick r:id="rId4"/>
              </a:rPr>
              <a:t>usgs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pestpp</a:t>
            </a:r>
            <a:r>
              <a:rPr lang="en-US" dirty="0">
                <a:hlinkClick r:id="rId4"/>
              </a:rPr>
              <a:t> · GitHub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GitHub - </a:t>
            </a:r>
            <a:r>
              <a:rPr lang="en-US" dirty="0" err="1">
                <a:hlinkClick r:id="rId5"/>
              </a:rPr>
              <a:t>pypest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pyemu</a:t>
            </a:r>
            <a:r>
              <a:rPr lang="en-US" dirty="0">
                <a:hlinkClick r:id="rId5"/>
              </a:rPr>
              <a:t>: python modules for model-independent uncertainty analyses, data-worth analyses, and interfacing with PEST(++)</a:t>
            </a:r>
            <a:endParaRPr lang="en-US" dirty="0"/>
          </a:p>
          <a:p>
            <a:r>
              <a:rPr lang="en-US" dirty="0">
                <a:hlinkClick r:id="rId6"/>
              </a:rPr>
              <a:t>GitHub - </a:t>
            </a:r>
            <a:r>
              <a:rPr lang="en-US" dirty="0" err="1">
                <a:hlinkClick r:id="rId6"/>
              </a:rPr>
              <a:t>mnfienen</a:t>
            </a:r>
            <a:r>
              <a:rPr lang="en-US" dirty="0">
                <a:hlinkClick r:id="rId6"/>
              </a:rPr>
              <a:t>/GW1876: Applied Groundwater Model Calibration and Uncertainty Analysis Class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FA58C9-02CF-69C3-CDFE-D02C77B9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</a:t>
            </a:r>
            <a:r>
              <a:rPr lang="en-US" baseline="30000" dirty="0"/>
              <a:t>++</a:t>
            </a:r>
            <a:r>
              <a:rPr lang="en-US" dirty="0"/>
              <a:t> / </a:t>
            </a:r>
            <a:r>
              <a:rPr lang="en-US" dirty="0" err="1"/>
              <a:t>PyEmu</a:t>
            </a:r>
            <a:r>
              <a:rPr lang="en-US" dirty="0"/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254565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678-C7EC-CA56-3A0D-54F3035C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me </a:t>
            </a:r>
            <a:r>
              <a:rPr lang="en-US" sz="1800" dirty="0"/>
              <a:t>(20yrs ago)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493C-A166-3FFB-742E-934E9C8B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 Science! HYDROLOGY!</a:t>
            </a:r>
          </a:p>
        </p:txBody>
      </p:sp>
      <p:pic>
        <p:nvPicPr>
          <p:cNvPr id="6" name="Picture 5" descr="A nuclear power plant with smoke coming out of it with Museo Soumaya in the background&#10;&#10;Description automatically generated">
            <a:extLst>
              <a:ext uri="{FF2B5EF4-FFF2-40B4-BE49-F238E27FC236}">
                <a16:creationId xmlns:a16="http://schemas.microsoft.com/office/drawing/2014/main" id="{37A9206A-0664-2A2E-BB7D-3011601E5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251" y="199417"/>
            <a:ext cx="3298082" cy="4397443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B1C4597-88F8-2E9C-92C8-E6D21E27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" y="2398138"/>
            <a:ext cx="5551251" cy="4163438"/>
          </a:xfrm>
          <a:prstGeom prst="rect">
            <a:avLst/>
          </a:prstGeom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D3AB3F4-8D77-82A6-63B1-A2D0E31F5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0136"/>
            <a:ext cx="520192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7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D3AB3F4-8D77-82A6-63B1-A2D0E31F5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26" y="80645"/>
            <a:ext cx="8928947" cy="669671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F6A7CD-7B6F-7120-7F36-10297AEB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03" y="-304574"/>
            <a:ext cx="3806316" cy="341872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5331C1-6B14-4733-A10F-7F1D35D2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547" y="135463"/>
            <a:ext cx="4431050" cy="38993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F50663-8EA9-EB73-78BD-80B88B5FD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803" y="2628125"/>
            <a:ext cx="4489486" cy="372372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309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7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8B0F4B0-77F5-6F7D-3F71-AAFD00A5F8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t="14408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44901-B99D-A4A9-74FA-307A4DFE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294" y="-61873"/>
            <a:ext cx="3572307" cy="4984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E8FB0C-BF67-4DAA-9F0D-4D71C1EB8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292" y="3483251"/>
            <a:ext cx="4563309" cy="34273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058C6D-7FE2-A1C1-C1DB-47FEEF149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50115"/>
            <a:ext cx="4538593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EDF9C3-88E4-B8C9-4E65-E7B600E04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95" y="3851111"/>
            <a:ext cx="5067404" cy="3010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70C1D6-AB6F-EB64-2E7D-6B2DBCA12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609" y="2936178"/>
            <a:ext cx="4316138" cy="37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D344-6CAE-B2CA-E947-66F585E2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DE2A-BE73-2B05-11B3-BF2540B4A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your major, minor, thesis topic?</a:t>
            </a:r>
          </a:p>
          <a:p>
            <a:r>
              <a:rPr lang="en-US" dirty="0"/>
              <a:t>Any interest in Environmental System modeling?</a:t>
            </a:r>
          </a:p>
          <a:p>
            <a:r>
              <a:rPr lang="en-US" dirty="0"/>
              <a:t>Any experience writing/using code?</a:t>
            </a:r>
          </a:p>
          <a:p>
            <a:r>
              <a:rPr lang="en-US" dirty="0"/>
              <a:t>Care to share something about yourself?</a:t>
            </a:r>
          </a:p>
        </p:txBody>
      </p:sp>
    </p:spTree>
    <p:extLst>
      <p:ext uri="{BB962C8B-B14F-4D97-AF65-F5344CB8AC3E}">
        <p14:creationId xmlns:p14="http://schemas.microsoft.com/office/powerpoint/2010/main" val="3219622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- Water we doing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Interactive(</a:t>
            </a:r>
            <a:r>
              <a:rPr lang="en-US" dirty="0" err="1"/>
              <a:t>ish</a:t>
            </a:r>
            <a:r>
              <a:rPr lang="en-US" dirty="0"/>
              <a:t>) presentations that you can download and use later on</a:t>
            </a:r>
          </a:p>
          <a:p>
            <a:pPr lvl="1"/>
            <a:r>
              <a:rPr lang="en-US" dirty="0"/>
              <a:t>Ideally, we would install the software on your machines and run the code together, but too many IT pitfalls for 2 </a:t>
            </a:r>
            <a:r>
              <a:rPr lang="en-US" dirty="0" err="1"/>
              <a:t>hr</a:t>
            </a:r>
            <a:r>
              <a:rPr lang="en-US" dirty="0"/>
              <a:t> remote session</a:t>
            </a:r>
          </a:p>
          <a:p>
            <a:pPr lvl="1"/>
            <a:r>
              <a:rPr lang="en-US" dirty="0"/>
              <a:t>Scripts are recipes, start simple and build from there</a:t>
            </a:r>
          </a:p>
          <a:p>
            <a:r>
              <a:rPr lang="en-US" dirty="0"/>
              <a:t>Introduction to scripted-development model workflows</a:t>
            </a:r>
          </a:p>
          <a:p>
            <a:pPr lvl="1"/>
            <a:r>
              <a:rPr lang="en-US" dirty="0"/>
              <a:t>Python + </a:t>
            </a:r>
            <a:r>
              <a:rPr lang="en-US" dirty="0" err="1"/>
              <a:t>FloPy</a:t>
            </a:r>
            <a:r>
              <a:rPr lang="en-US" dirty="0"/>
              <a:t> for MODFLOW models</a:t>
            </a:r>
          </a:p>
          <a:p>
            <a:pPr lvl="2"/>
            <a:r>
              <a:rPr lang="en-US" dirty="0"/>
              <a:t>Load, build, run, investigate, plot</a:t>
            </a:r>
          </a:p>
          <a:p>
            <a:pPr lvl="1"/>
            <a:r>
              <a:rPr lang="en-US" dirty="0"/>
              <a:t>Python + </a:t>
            </a:r>
            <a:r>
              <a:rPr lang="en-US" dirty="0" err="1"/>
              <a:t>PyEmu</a:t>
            </a:r>
            <a:r>
              <a:rPr lang="en-US" dirty="0"/>
              <a:t> for PEST++ deployments</a:t>
            </a:r>
          </a:p>
          <a:p>
            <a:pPr lvl="2"/>
            <a:r>
              <a:rPr lang="en-US" dirty="0"/>
              <a:t>Define parameters and observations, evaluate and upgrade ensembles of models</a:t>
            </a:r>
          </a:p>
          <a:p>
            <a:r>
              <a:rPr lang="en-US" dirty="0"/>
              <a:t>Case study on opportunities and benefits of a scripted approach</a:t>
            </a:r>
          </a:p>
          <a:p>
            <a:r>
              <a:rPr lang="en-US" dirty="0"/>
              <a:t>Anything else you want to discuss!</a:t>
            </a:r>
          </a:p>
          <a:p>
            <a:pPr lvl="1"/>
            <a:r>
              <a:rPr lang="en-US" dirty="0"/>
              <a:t>Career advice? Let me tell you about USGS!</a:t>
            </a:r>
          </a:p>
        </p:txBody>
      </p:sp>
    </p:spTree>
    <p:extLst>
      <p:ext uri="{BB962C8B-B14F-4D97-AF65-F5344CB8AC3E}">
        <p14:creationId xmlns:p14="http://schemas.microsoft.com/office/powerpoint/2010/main" val="1081804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MODFLOW + Python = </a:t>
            </a:r>
            <a:r>
              <a:rPr lang="en-US" dirty="0" err="1"/>
              <a:t>FLoPy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FF9F5-5E36-655F-E15B-076B8406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7" y="3107709"/>
            <a:ext cx="1619912" cy="1405813"/>
          </a:xfrm>
          <a:prstGeom prst="rect">
            <a:avLst/>
          </a:prstGeom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FF2601FA-D1F6-0CEF-CA55-AB7A8EC54934}"/>
              </a:ext>
            </a:extLst>
          </p:cNvPr>
          <p:cNvSpPr/>
          <p:nvPr/>
        </p:nvSpPr>
        <p:spPr>
          <a:xfrm>
            <a:off x="2488163" y="3429000"/>
            <a:ext cx="777551" cy="777551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02FD0-5F22-C498-686B-12612ACE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720" y="3107709"/>
            <a:ext cx="2201089" cy="1486678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EF5C2E3C-0E1E-C600-1B94-7095F7EE1F02}"/>
              </a:ext>
            </a:extLst>
          </p:cNvPr>
          <p:cNvSpPr/>
          <p:nvPr/>
        </p:nvSpPr>
        <p:spPr>
          <a:xfrm>
            <a:off x="6024748" y="3447662"/>
            <a:ext cx="758889" cy="75888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GitHub - modflowpy/flopy: A Python package to create, run, and post-process MODFLOW-based models.">
            <a:extLst>
              <a:ext uri="{FF2B5EF4-FFF2-40B4-BE49-F238E27FC236}">
                <a16:creationId xmlns:a16="http://schemas.microsoft.com/office/drawing/2014/main" id="{E69A26C1-CBF5-A5F2-ADB4-8D8F0316B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46"/>
          <a:stretch/>
        </p:blipFill>
        <p:spPr bwMode="auto">
          <a:xfrm>
            <a:off x="7127910" y="3298371"/>
            <a:ext cx="4570190" cy="1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84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1099</Words>
  <Application>Microsoft Office PowerPoint</Application>
  <PresentationFormat>Widescreen</PresentationFormat>
  <Paragraphs>129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Scripted Model Development</vt:lpstr>
      <vt:lpstr>Introductions</vt:lpstr>
      <vt:lpstr>All about me (20yrs ago)</vt:lpstr>
      <vt:lpstr>All about me (20yrs ago)</vt:lpstr>
      <vt:lpstr>PowerPoint Presentation</vt:lpstr>
      <vt:lpstr>PowerPoint Presentation</vt:lpstr>
      <vt:lpstr>All about YOU</vt:lpstr>
      <vt:lpstr>Agenda - Water we doing here</vt:lpstr>
      <vt:lpstr>Part 1: MODFLOW + Python = FLoPy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MODFLOW + Python = FLoPy model development</vt:lpstr>
      <vt:lpstr>Part 2: PEST++ + Python = PyEmu</vt:lpstr>
      <vt:lpstr>PEST++ + Python = PyEmu model deployment</vt:lpstr>
      <vt:lpstr>PEST++ + Python = PyEmu model deployment</vt:lpstr>
      <vt:lpstr>PowerPoint Presentation</vt:lpstr>
      <vt:lpstr>PowerPoint Presentation</vt:lpstr>
      <vt:lpstr>PEST++ (plus) Python = PyEmu model deployment</vt:lpstr>
      <vt:lpstr>Part 3: Git + Python = my model development workflow</vt:lpstr>
      <vt:lpstr>Supplemental Materials: How &amp; where to get started</vt:lpstr>
      <vt:lpstr>Supplemental Materials: How &amp; where to get started</vt:lpstr>
      <vt:lpstr>Supplemental Materials: How &amp; where to get started</vt:lpstr>
      <vt:lpstr>Supplemental Materials: How &amp; where to get started</vt:lpstr>
      <vt:lpstr>MODFLOW / FloPy Links</vt:lpstr>
      <vt:lpstr>PEST++ / PyEmu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Scripted Model Development</dc:title>
  <dc:creator>Knight, Jacob E</dc:creator>
  <cp:lastModifiedBy>Knight, Jacob E</cp:lastModifiedBy>
  <cp:revision>10</cp:revision>
  <dcterms:created xsi:type="dcterms:W3CDTF">2024-03-31T18:46:15Z</dcterms:created>
  <dcterms:modified xsi:type="dcterms:W3CDTF">2024-04-04T16:42:59Z</dcterms:modified>
</cp:coreProperties>
</file>